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58" r:id="rId4"/>
    <p:sldId id="266" r:id="rId5"/>
    <p:sldId id="262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00E51-8E7A-4C45-8C0B-9A4DBD832C9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D4354-9419-43AD-9394-EEB6E546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60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4354-9419-43AD-9394-EEB6E546BA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6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4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8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3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5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9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3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8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5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5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0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ss-ro.ro/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www.schooleducationgateway.eu/en/pub/teacher_academy/catalogue.cf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epale.ec.europa.eu/en" TargetMode="External"/><Relationship Id="rId4" Type="http://schemas.openxmlformats.org/officeDocument/2006/relationships/hyperlink" Target="https://www.etwinning.net/en/pub/index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494" y="1298503"/>
            <a:ext cx="9144000" cy="1864425"/>
          </a:xfrm>
        </p:spPr>
        <p:txBody>
          <a:bodyPr>
            <a:normAutofit/>
          </a:bodyPr>
          <a:lstStyle/>
          <a:p>
            <a: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  <a:t>Acreditare Erasmus în domeniul educației școlare</a:t>
            </a:r>
            <a:b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  <a:t>Cod acreditare: 2020-1-RO01-KA120-SCH-095616</a:t>
            </a:r>
            <a:b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  <a:t>Perioada de acreditare: 1.03.2021-31.12.2027</a:t>
            </a:r>
            <a:b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o-RO" sz="32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  <a:t>r. contract </a:t>
            </a:r>
            <a:r>
              <a:rPr lang="ro-RO" sz="32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  <a:t>2021-1-RO01-KA121-SCH-000011105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9612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ider </a:t>
            </a:r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consorțiu - Inspectoratul Școlar Județean </a:t>
            </a:r>
            <a:endParaRPr lang="ro-RO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Pentru anul  școlar 2021-2022, școli partenere: </a:t>
            </a:r>
          </a:p>
          <a:p>
            <a:pPr algn="l"/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		Liceul Tehnologic  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„Independenta” 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Sibiu</a:t>
            </a:r>
          </a:p>
          <a:p>
            <a:pPr algn="l"/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		Școala gimnazială Cristian</a:t>
            </a:r>
          </a:p>
          <a:p>
            <a:pPr algn="l"/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		Școala gimnazială Nocrich</a:t>
            </a:r>
          </a:p>
          <a:p>
            <a:pPr algn="l"/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			Școala gimnazială Vurpăr</a:t>
            </a:r>
          </a:p>
          <a:p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1567" y="155503"/>
            <a:ext cx="3367226" cy="9620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4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5023"/>
            <a:ext cx="9144000" cy="997528"/>
          </a:xfrm>
        </p:spPr>
        <p:txBody>
          <a:bodyPr>
            <a:normAutofit/>
          </a:bodyPr>
          <a:lstStyle/>
          <a:p>
            <a:r>
              <a:rPr lang="ro-RO" sz="3200" dirty="0" smtClean="0">
                <a:solidFill>
                  <a:schemeClr val="accent5">
                    <a:lumMod val="75000"/>
                  </a:schemeClr>
                </a:solidFill>
              </a:rPr>
              <a:t>Obiective  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42556"/>
            <a:ext cx="9144000" cy="3215244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en-US" dirty="0" err="1"/>
              <a:t>Dezvoltarea</a:t>
            </a:r>
            <a:r>
              <a:rPr lang="en-US" dirty="0"/>
              <a:t> de </a:t>
            </a:r>
            <a:r>
              <a:rPr lang="en-US" i="1" dirty="0" err="1"/>
              <a:t>practici</a:t>
            </a:r>
            <a:r>
              <a:rPr lang="en-US" i="1" dirty="0"/>
              <a:t> </a:t>
            </a:r>
            <a:r>
              <a:rPr lang="en-US" i="1" dirty="0" err="1"/>
              <a:t>manageriale</a:t>
            </a:r>
            <a:r>
              <a:rPr lang="en-US" i="1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mediu</a:t>
            </a:r>
            <a:r>
              <a:rPr lang="en-US" dirty="0"/>
              <a:t> </a:t>
            </a:r>
            <a:r>
              <a:rPr lang="en-US" dirty="0" err="1"/>
              <a:t>educațional</a:t>
            </a:r>
            <a:r>
              <a:rPr lang="en-US" dirty="0"/>
              <a:t> </a:t>
            </a:r>
            <a:r>
              <a:rPr lang="en-US" dirty="0" err="1"/>
              <a:t>incluziv</a:t>
            </a:r>
            <a:r>
              <a:rPr lang="en-US" dirty="0"/>
              <a:t> la </a:t>
            </a:r>
            <a:r>
              <a:rPr lang="en-US" dirty="0" err="1"/>
              <a:t>personalul</a:t>
            </a:r>
            <a:r>
              <a:rPr lang="en-US" dirty="0"/>
              <a:t> de </a:t>
            </a:r>
            <a:r>
              <a:rPr lang="en-US" dirty="0" err="1"/>
              <a:t>conducere</a:t>
            </a:r>
            <a:r>
              <a:rPr lang="en-US" dirty="0"/>
              <a:t> din </a:t>
            </a:r>
            <a:r>
              <a:rPr lang="en-US" dirty="0" err="1"/>
              <a:t>școlile</a:t>
            </a:r>
            <a:r>
              <a:rPr lang="en-US" dirty="0"/>
              <a:t> din </a:t>
            </a:r>
            <a:r>
              <a:rPr lang="en-US" dirty="0" err="1"/>
              <a:t>consorțiu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smtClean="0"/>
              <a:t>2021-202</a:t>
            </a:r>
            <a:r>
              <a:rPr lang="ro-RO" dirty="0" smtClean="0"/>
              <a:t>7</a:t>
            </a:r>
            <a:r>
              <a:rPr lang="en-US" dirty="0" smtClean="0"/>
              <a:t>.</a:t>
            </a:r>
            <a:endParaRPr lang="ro-RO" dirty="0" smtClean="0"/>
          </a:p>
          <a:p>
            <a:pPr marL="457200" indent="-457200" algn="just">
              <a:buAutoNum type="arabicPeriod"/>
            </a:pPr>
            <a:r>
              <a:rPr lang="en-US" i="1" dirty="0" err="1"/>
              <a:t>Dezvoltare</a:t>
            </a:r>
            <a:r>
              <a:rPr lang="en-US" i="1" dirty="0"/>
              <a:t> </a:t>
            </a:r>
            <a:r>
              <a:rPr lang="en-US" i="1" dirty="0" err="1"/>
              <a:t>personală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a </a:t>
            </a:r>
            <a:r>
              <a:rPr lang="en-US" i="1" dirty="0" err="1"/>
              <a:t>abilităţilor</a:t>
            </a:r>
            <a:r>
              <a:rPr lang="en-US" i="1" dirty="0"/>
              <a:t> de </a:t>
            </a:r>
            <a:r>
              <a:rPr lang="en-US" i="1" dirty="0" err="1"/>
              <a:t>comunicare</a:t>
            </a:r>
            <a:r>
              <a:rPr lang="en-US" i="1" dirty="0"/>
              <a:t> la </a:t>
            </a:r>
            <a:r>
              <a:rPr lang="en-US" i="1" dirty="0" err="1"/>
              <a:t>echipa</a:t>
            </a:r>
            <a:r>
              <a:rPr lang="en-US" i="1" dirty="0"/>
              <a:t> </a:t>
            </a:r>
            <a:r>
              <a:rPr lang="en-US" i="1" dirty="0" err="1"/>
              <a:t>mangerială</a:t>
            </a:r>
            <a:r>
              <a:rPr lang="en-US" i="1" dirty="0"/>
              <a:t> </a:t>
            </a:r>
            <a:r>
              <a:rPr lang="en-US" dirty="0"/>
              <a:t>din </a:t>
            </a:r>
            <a:r>
              <a:rPr lang="en-US" dirty="0" err="1"/>
              <a:t>școlie</a:t>
            </a:r>
            <a:r>
              <a:rPr lang="en-US" dirty="0"/>
              <a:t> din </a:t>
            </a:r>
            <a:r>
              <a:rPr lang="en-US" dirty="0" err="1"/>
              <a:t>consorțiu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un </a:t>
            </a:r>
            <a:r>
              <a:rPr lang="en-US" dirty="0" err="1"/>
              <a:t>demers</a:t>
            </a:r>
            <a:r>
              <a:rPr lang="en-US" dirty="0"/>
              <a:t> managerial </a:t>
            </a:r>
            <a:r>
              <a:rPr lang="en-US" dirty="0" err="1"/>
              <a:t>eficient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smtClean="0"/>
              <a:t>2021-202</a:t>
            </a:r>
            <a:r>
              <a:rPr lang="ro-RO" dirty="0" smtClean="0"/>
              <a:t>7</a:t>
            </a:r>
            <a:r>
              <a:rPr lang="en-US" dirty="0" smtClean="0"/>
              <a:t>.</a:t>
            </a:r>
            <a:endParaRPr lang="ro-RO" dirty="0" smtClean="0"/>
          </a:p>
          <a:p>
            <a:pPr marL="457200" indent="-457200" algn="just">
              <a:buAutoNum type="arabicPeriod"/>
            </a:pPr>
            <a:r>
              <a:rPr lang="en-US" i="1" dirty="0" err="1"/>
              <a:t>Dezvoltarea</a:t>
            </a:r>
            <a:r>
              <a:rPr lang="en-US" i="1" dirty="0"/>
              <a:t> </a:t>
            </a:r>
            <a:r>
              <a:rPr lang="en-US" i="1" dirty="0" err="1"/>
              <a:t>abilităților</a:t>
            </a:r>
            <a:r>
              <a:rPr lang="en-US" i="1" dirty="0"/>
              <a:t> </a:t>
            </a:r>
            <a:r>
              <a:rPr lang="en-US" i="1" dirty="0" err="1"/>
              <a:t>digitale</a:t>
            </a:r>
            <a:r>
              <a:rPr lang="en-US" i="1" dirty="0"/>
              <a:t> </a:t>
            </a:r>
            <a:r>
              <a:rPr lang="en-US" i="1" dirty="0" err="1"/>
              <a:t>și</a:t>
            </a:r>
            <a:r>
              <a:rPr lang="en-US" i="1" dirty="0"/>
              <a:t> a </a:t>
            </a:r>
            <a:r>
              <a:rPr lang="en-US" i="1" dirty="0" err="1"/>
              <a:t>digitalizării</a:t>
            </a:r>
            <a:r>
              <a:rPr lang="en-US" i="1" dirty="0"/>
              <a:t> </a:t>
            </a:r>
            <a:r>
              <a:rPr lang="en-US" i="1" dirty="0" err="1"/>
              <a:t>managementului</a:t>
            </a:r>
            <a:r>
              <a:rPr lang="en-US" i="1" dirty="0"/>
              <a:t> </a:t>
            </a:r>
            <a:r>
              <a:rPr lang="en-US" i="1" dirty="0" err="1"/>
              <a:t>școlar</a:t>
            </a:r>
            <a:r>
              <a:rPr lang="en-US" i="1" dirty="0"/>
              <a:t> la </a:t>
            </a:r>
            <a:r>
              <a:rPr lang="en-US" i="1" dirty="0" err="1"/>
              <a:t>membrii</a:t>
            </a:r>
            <a:r>
              <a:rPr lang="en-US" i="1" dirty="0"/>
              <a:t> </a:t>
            </a:r>
            <a:r>
              <a:rPr lang="en-US" i="1" dirty="0" err="1"/>
              <a:t>echipei</a:t>
            </a:r>
            <a:r>
              <a:rPr lang="en-US" i="1" dirty="0"/>
              <a:t> </a:t>
            </a:r>
            <a:r>
              <a:rPr lang="en-US" i="1" dirty="0" err="1"/>
              <a:t>mangeriale</a:t>
            </a:r>
            <a:r>
              <a:rPr lang="en-US" i="1" dirty="0"/>
              <a:t> </a:t>
            </a:r>
            <a:r>
              <a:rPr lang="en-US" dirty="0"/>
              <a:t>din </a:t>
            </a:r>
            <a:r>
              <a:rPr lang="en-US" dirty="0" err="1"/>
              <a:t>școlie</a:t>
            </a:r>
            <a:r>
              <a:rPr lang="en-US" dirty="0"/>
              <a:t> din </a:t>
            </a:r>
            <a:r>
              <a:rPr lang="en-US" dirty="0" err="1"/>
              <a:t>consorțiu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smtClean="0"/>
              <a:t>2021-202</a:t>
            </a:r>
            <a:r>
              <a:rPr lang="ro-RO" dirty="0" smtClean="0"/>
              <a:t>7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4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81891"/>
            <a:ext cx="9144000" cy="724395"/>
          </a:xfrm>
        </p:spPr>
        <p:txBody>
          <a:bodyPr>
            <a:normAutofit fontScale="90000"/>
          </a:bodyPr>
          <a:lstStyle/>
          <a:p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Activități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0465" y="1306286"/>
            <a:ext cx="10832841" cy="4907902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Constituirea echipei de management și implementare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Analiza SWOT pentru școlile din consorțiu și identificarea nevoilor de formare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Elaborarea procedurii de selecție a persoanelor care participă în mobilitate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Elaborarea instrumentelor de monitorizare a proiectului de acreditare (grafic Gantt, plan de monitorizare, plan de diseminare, chestionar de satisfacție, etc)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Selecția participanților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Pregătirea mobilităților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Participarea în mobilități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Validarea activității de formare (prin eliberarea certificatului  de participare și a certificatului de mobilitate de către instituția de formare ) 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Realizarea activităților de diseminarea experienței de 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</a:rPr>
              <a:t>formare (transferabilitate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) de către participanții în mobilitate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Valorificarea rezultatelor formării (vizibilitate) prin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optimizare Planului de dezvoltare Instituțională (PDI) (adaptabilitate) a școlilor din consorțiu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Inițierea de proiecte on-line pe platforma eTwinning de către școlile din consorțiu 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Monitorizarea gradului de atingere a obiectivelor propuse în PDI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de către școlile din consorțiu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Depunerea cererii de finanțare pentru anul 2 de finanațare (de către beneficiar - ISJ Sibiu)</a:t>
            </a:r>
          </a:p>
          <a:p>
            <a:pPr marL="457200" indent="-457200" algn="l">
              <a:buAutoNum type="arabicPeriod"/>
            </a:pPr>
            <a:endParaRPr lang="ro-RO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2461"/>
          </a:xfrm>
        </p:spPr>
        <p:txBody>
          <a:bodyPr>
            <a:normAutofit/>
          </a:bodyPr>
          <a:lstStyle/>
          <a:p>
            <a:r>
              <a:rPr lang="ro-RO" sz="2400" b="1" dirty="0" smtClean="0"/>
              <a:t>Standardele de calitate Erasmus</a:t>
            </a:r>
            <a:endParaRPr lang="en-US" sz="2400" b="1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55779" y="1922106"/>
            <a:ext cx="10879493" cy="3937518"/>
          </a:xfrm>
        </p:spPr>
        <p:txBody>
          <a:bodyPr/>
          <a:lstStyle/>
          <a:p>
            <a:r>
              <a:rPr lang="ro-RO" dirty="0" smtClean="0"/>
              <a:t>Ce reprezintă</a:t>
            </a:r>
            <a:r>
              <a:rPr lang="ro-RO" dirty="0" smtClean="0"/>
              <a:t>?</a:t>
            </a:r>
            <a:endParaRPr lang="en-US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67987"/>
              </p:ext>
            </p:extLst>
          </p:nvPr>
        </p:nvGraphicFramePr>
        <p:xfrm>
          <a:off x="1259633" y="2929812"/>
          <a:ext cx="10375639" cy="1979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5639">
                  <a:extLst>
                    <a:ext uri="{9D8B030D-6E8A-4147-A177-3AD203B41FA5}">
                      <a16:colId xmlns:a16="http://schemas.microsoft.com/office/drawing/2014/main" xmlns="" val="916212631"/>
                    </a:ext>
                  </a:extLst>
                </a:gridCol>
              </a:tblGrid>
              <a:tr h="1979532">
                <a:tc>
                  <a:txBody>
                    <a:bodyPr/>
                    <a:lstStyle/>
                    <a:p>
                      <a:pPr marL="527050" algn="ctr">
                        <a:lnSpc>
                          <a:spcPts val="273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Patru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categorii</a:t>
                      </a:r>
                      <a:r>
                        <a:rPr lang="en-US" sz="2400" spc="30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de</a:t>
                      </a:r>
                      <a:r>
                        <a:rPr lang="en-US" sz="2400" spc="-10" dirty="0">
                          <a:effectLst/>
                        </a:rPr>
                        <a:t> </a:t>
                      </a:r>
                      <a:r>
                        <a:rPr lang="en-US" sz="2400" spc="5" dirty="0" err="1">
                          <a:effectLst/>
                        </a:rPr>
                        <a:t>principii</a:t>
                      </a:r>
                      <a:r>
                        <a:rPr lang="en-US" sz="2400" spc="-2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ce</a:t>
                      </a:r>
                      <a:r>
                        <a:rPr lang="en-US" sz="2400" spc="10" dirty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vizează</a:t>
                      </a:r>
                      <a:r>
                        <a:rPr lang="ro-RO" sz="1100" baseline="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elaborarea</a:t>
                      </a:r>
                      <a:r>
                        <a:rPr lang="en-US" sz="2400" spc="1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implementarea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candidaturii</a:t>
                      </a:r>
                      <a:r>
                        <a:rPr lang="en-US" sz="2400" spc="-2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la</a:t>
                      </a:r>
                      <a:r>
                        <a:rPr lang="ro-RO" sz="1100" baseline="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nivelul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organizației</a:t>
                      </a:r>
                      <a:r>
                        <a:rPr lang="en-US" sz="2400" dirty="0" smtClean="0">
                          <a:effectLst/>
                        </a:rPr>
                        <a:t>/</a:t>
                      </a:r>
                      <a:r>
                        <a:rPr lang="en-US" sz="2400" dirty="0" err="1" smtClean="0">
                          <a:effectLst/>
                        </a:rPr>
                        <a:t>organizațiilor</a:t>
                      </a:r>
                      <a:r>
                        <a:rPr lang="ro-RO" sz="1100" baseline="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beneficiare</a:t>
                      </a:r>
                      <a:r>
                        <a:rPr lang="en-US" sz="2400" spc="-5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și</a:t>
                      </a:r>
                      <a:r>
                        <a:rPr lang="en-US" sz="2400" spc="61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relația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cu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alți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actori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spc="-5" dirty="0" err="1" smtClean="0">
                          <a:effectLst/>
                        </a:rPr>
                        <a:t>relevanți</a:t>
                      </a:r>
                      <a:r>
                        <a:rPr lang="ro-RO" sz="1100" spc="0" baseline="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în</a:t>
                      </a:r>
                      <a:r>
                        <a:rPr lang="en-US" sz="2400" spc="-1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proces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12977751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5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65109" y="970384"/>
            <a:ext cx="10655559" cy="5066742"/>
          </a:xfrm>
        </p:spPr>
        <p:txBody>
          <a:bodyPr/>
          <a:lstStyle/>
          <a:p>
            <a:pPr algn="l"/>
            <a:r>
              <a:rPr lang="ro-RO" dirty="0" smtClean="0"/>
              <a:t>             Standardele de calitate</a:t>
            </a:r>
          </a:p>
          <a:p>
            <a:pPr algn="l"/>
            <a:r>
              <a:rPr lang="ro-RO" dirty="0" smtClean="0"/>
              <a:t>	Principii de bază	</a:t>
            </a:r>
            <a:r>
              <a:rPr lang="ro-RO" dirty="0"/>
              <a:t>	</a:t>
            </a:r>
            <a:r>
              <a:rPr lang="ro-RO" dirty="0" smtClean="0"/>
              <a:t>	       Management mobilități</a:t>
            </a:r>
          </a:p>
          <a:p>
            <a:endParaRPr lang="en-US" dirty="0"/>
          </a:p>
        </p:txBody>
      </p:sp>
      <p:graphicFrame>
        <p:nvGraphicFramePr>
          <p:cNvPr id="2273" name="Tabel 22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701797"/>
              </p:ext>
            </p:extLst>
          </p:nvPr>
        </p:nvGraphicFramePr>
        <p:xfrm>
          <a:off x="1642189" y="2043404"/>
          <a:ext cx="3666929" cy="1156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6929">
                  <a:extLst>
                    <a:ext uri="{9D8B030D-6E8A-4147-A177-3AD203B41FA5}">
                      <a16:colId xmlns:a16="http://schemas.microsoft.com/office/drawing/2014/main" xmlns="" val="2113826325"/>
                    </a:ext>
                  </a:extLst>
                </a:gridCol>
              </a:tblGrid>
              <a:tr h="1156996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Incluziune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Responsabilitate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spc="-5" dirty="0" smtClean="0">
                          <a:effectLst/>
                        </a:rPr>
                        <a:t>fa</a:t>
                      </a:r>
                      <a:r>
                        <a:rPr lang="ro-RO" sz="1200" spc="-5" dirty="0" err="1" smtClean="0">
                          <a:effectLst/>
                        </a:rPr>
                        <a:t>ță</a:t>
                      </a:r>
                      <a:r>
                        <a:rPr lang="ro-RO" sz="1200" spc="-5" dirty="0" smtClean="0">
                          <a:effectLst/>
                        </a:rPr>
                        <a:t> de mediu 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Educatie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spc="-5" dirty="0" err="1" smtClean="0">
                          <a:effectLst/>
                        </a:rPr>
                        <a:t>d</a:t>
                      </a:r>
                      <a:r>
                        <a:rPr lang="en-US" sz="1200" dirty="0" err="1" smtClean="0">
                          <a:effectLst/>
                        </a:rPr>
                        <a:t>igitală</a:t>
                      </a:r>
                      <a:endParaRPr lang="en-US" sz="120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824363181"/>
                  </a:ext>
                </a:extLst>
              </a:tr>
            </a:tbl>
          </a:graphicData>
        </a:graphic>
      </p:graphicFrame>
      <p:graphicFrame>
        <p:nvGraphicFramePr>
          <p:cNvPr id="2275" name="Tabel 22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094270"/>
              </p:ext>
            </p:extLst>
          </p:nvPr>
        </p:nvGraphicFramePr>
        <p:xfrm>
          <a:off x="6596743" y="1931437"/>
          <a:ext cx="4214326" cy="1408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4326">
                  <a:extLst>
                    <a:ext uri="{9D8B030D-6E8A-4147-A177-3AD203B41FA5}">
                      <a16:colId xmlns:a16="http://schemas.microsoft.com/office/drawing/2014/main" xmlns="" val="852435232"/>
                    </a:ext>
                  </a:extLst>
                </a:gridCol>
              </a:tblGrid>
              <a:tr h="1408922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Transparență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100" dirty="0" smtClean="0">
                          <a:effectLst/>
                        </a:rPr>
                        <a:t>Integrarea rezultatelor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Dezvoltarea organizațiilor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Înregistrarea datelor în platforme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Feedback</a:t>
                      </a:r>
                      <a:r>
                        <a:rPr lang="ro-RO" sz="11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la participanți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707428783"/>
                  </a:ext>
                </a:extLst>
              </a:tr>
            </a:tbl>
          </a:graphicData>
        </a:graphic>
      </p:graphicFrame>
      <p:graphicFrame>
        <p:nvGraphicFramePr>
          <p:cNvPr id="2277" name="Tabel 22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74369"/>
              </p:ext>
            </p:extLst>
          </p:nvPr>
        </p:nvGraphicFramePr>
        <p:xfrm>
          <a:off x="1642188" y="3834882"/>
          <a:ext cx="3666930" cy="208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6930">
                  <a:extLst>
                    <a:ext uri="{9D8B030D-6E8A-4147-A177-3AD203B41FA5}">
                      <a16:colId xmlns:a16="http://schemas.microsoft.com/office/drawing/2014/main" xmlns="" val="3064821760"/>
                    </a:ext>
                  </a:extLst>
                </a:gridCol>
              </a:tblGrid>
              <a:tr h="1334278">
                <a:tc>
                  <a:txBody>
                    <a:bodyPr/>
                    <a:lstStyle/>
                    <a:p>
                      <a:pPr algn="l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Georgia" panose="02040502050405020303" pitchFamily="18" charset="0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Sprijin pentru participanți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Georgia" panose="02040502050405020303" pitchFamily="18" charset="0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Pregătirea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logistică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Selecția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Monitorizare</a:t>
                      </a:r>
                      <a:r>
                        <a:rPr lang="en-US" sz="1200" b="0" spc="-5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spc="-5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și</a:t>
                      </a:r>
                      <a:r>
                        <a:rPr lang="en-US" sz="1200" b="0" spc="5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</a:t>
                      </a:r>
                      <a:r>
                        <a:rPr lang="ro-RO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jin</a:t>
                      </a:r>
                      <a:endParaRPr lang="ro-RO" sz="1200" b="0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797096608"/>
                  </a:ext>
                </a:extLst>
              </a:tr>
            </a:tbl>
          </a:graphicData>
        </a:graphic>
      </p:graphicFrame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281896"/>
              </p:ext>
            </p:extLst>
          </p:nvPr>
        </p:nvGraphicFramePr>
        <p:xfrm>
          <a:off x="6708710" y="3834881"/>
          <a:ext cx="4102359" cy="2388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2359">
                  <a:extLst>
                    <a:ext uri="{9D8B030D-6E8A-4147-A177-3AD203B41FA5}">
                      <a16:colId xmlns:a16="http://schemas.microsoft.com/office/drawing/2014/main" xmlns="" val="2887614292"/>
                    </a:ext>
                  </a:extLst>
                </a:gridCol>
              </a:tblGrid>
              <a:tr h="2388637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o-RO" sz="1600" b="1" dirty="0" smtClean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600" b="1" dirty="0" smtClean="0">
                          <a:effectLst/>
                        </a:rPr>
                        <a:t>Diseminare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Internă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Externă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Vizibilitatea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finanțării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877233983"/>
                  </a:ext>
                </a:extLst>
              </a:tr>
            </a:tbl>
          </a:graphicData>
        </a:graphic>
      </p:graphicFrame>
      <p:pic>
        <p:nvPicPr>
          <p:cNvPr id="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0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2901820" y="727789"/>
            <a:ext cx="4702629" cy="1156996"/>
          </a:xfrm>
        </p:spPr>
        <p:txBody>
          <a:bodyPr>
            <a:normAutofit/>
          </a:bodyPr>
          <a:lstStyle/>
          <a:p>
            <a:pPr algn="l"/>
            <a:r>
              <a:rPr lang="ro-RO" sz="1800" b="1" dirty="0" smtClean="0"/>
              <a:t>1.Catalog cursuri/proiecte de parteneriat (SEG) </a:t>
            </a:r>
            <a:br>
              <a:rPr lang="ro-RO" sz="1800" b="1" dirty="0" smtClean="0"/>
            </a:br>
            <a:r>
              <a:rPr lang="ro-RO" sz="1800" b="1" dirty="0" smtClean="0"/>
              <a:t>2.Certificare mobilitate</a:t>
            </a:r>
            <a:br>
              <a:rPr lang="ro-RO" sz="1800" b="1" dirty="0" smtClean="0"/>
            </a:br>
            <a:r>
              <a:rPr lang="ro-RO" sz="1800" b="1" dirty="0" smtClean="0"/>
              <a:t>3.Proiecte on line</a:t>
            </a:r>
            <a:br>
              <a:rPr lang="ro-RO" sz="1800" b="1" dirty="0" smtClean="0"/>
            </a:br>
            <a:r>
              <a:rPr lang="ro-RO" sz="1800" b="1" dirty="0" smtClean="0"/>
              <a:t>4. Platformă de </a:t>
            </a:r>
            <a:r>
              <a:rPr lang="ro-RO" sz="1800" b="1" dirty="0"/>
              <a:t>î</a:t>
            </a:r>
            <a:r>
              <a:rPr lang="ro-RO" sz="1800" b="1" dirty="0" smtClean="0"/>
              <a:t>nvățare pentru adulți</a:t>
            </a:r>
            <a:endParaRPr lang="en-US" sz="1800" b="1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867747" y="2444619"/>
            <a:ext cx="10935477" cy="3359021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ro-RO" u="sng" dirty="0">
                <a:hlinkClick r:id="rId2"/>
              </a:rPr>
              <a:t>h</a:t>
            </a:r>
            <a:r>
              <a:rPr lang="en-US" u="sng" dirty="0">
                <a:hlinkClick r:id="rId2"/>
              </a:rPr>
              <a:t>ttps://www.schooleducationgateway.eu/en/pub/teacher_academy/catalogue.cfm</a:t>
            </a:r>
            <a:r>
              <a:rPr lang="ro-RO" u="sng" dirty="0"/>
              <a:t> </a:t>
            </a:r>
          </a:p>
          <a:p>
            <a:pPr marL="457200" indent="-457200" algn="l">
              <a:buFont typeface="+mj-lt"/>
              <a:buAutoNum type="arabicPeriod"/>
            </a:pPr>
            <a:endParaRPr lang="ro-RO" u="sng" dirty="0"/>
          </a:p>
          <a:p>
            <a:pPr marL="457200" indent="-457200" algn="l">
              <a:buFont typeface="+mj-lt"/>
              <a:buAutoNum type="arabicPeriod"/>
            </a:pPr>
            <a:r>
              <a:rPr lang="en-US" u="sng" dirty="0">
                <a:hlinkClick r:id="rId3"/>
              </a:rPr>
              <a:t>http://www.europass-ro.ro/</a:t>
            </a:r>
            <a:endParaRPr lang="ro-RO" u="sng" dirty="0"/>
          </a:p>
          <a:p>
            <a:pPr marL="457200" indent="-457200" algn="l">
              <a:buFont typeface="+mj-lt"/>
              <a:buAutoNum type="arabicPeriod"/>
            </a:pPr>
            <a:endParaRPr lang="ro-RO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u="sng" dirty="0">
                <a:hlinkClick r:id="rId4"/>
              </a:rPr>
              <a:t>https://www.etwinning.net/en/pub/index.htm</a:t>
            </a:r>
            <a:endParaRPr lang="ro-RO" u="sng" dirty="0"/>
          </a:p>
          <a:p>
            <a:pPr marL="457200" indent="-457200" algn="l">
              <a:buFont typeface="+mj-lt"/>
              <a:buAutoNum type="arabicPeriod"/>
            </a:pPr>
            <a:endParaRPr lang="ro-RO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u="sng" dirty="0">
                <a:solidFill>
                  <a:srgbClr val="0099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https://epale.ec.europa.eu/en</a:t>
            </a:r>
            <a:endParaRPr lang="ro-RO" u="sng" dirty="0">
              <a:solidFill>
                <a:srgbClr val="00999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3573624" y="513185"/>
            <a:ext cx="3004458" cy="1408922"/>
          </a:xfrm>
        </p:spPr>
        <p:txBody>
          <a:bodyPr>
            <a:noAutofit/>
          </a:bodyPr>
          <a:lstStyle/>
          <a:p>
            <a:pPr algn="l"/>
            <a:r>
              <a:rPr lang="ro-RO" sz="2800" b="1" dirty="0" smtClean="0"/>
              <a:t>Etapele mobilității </a:t>
            </a:r>
            <a:br>
              <a:rPr lang="ro-RO" sz="2800" b="1" dirty="0" smtClean="0"/>
            </a:br>
            <a:r>
              <a:rPr lang="ro-RO" sz="2800" b="1" dirty="0" smtClean="0"/>
              <a:t> </a:t>
            </a:r>
            <a:endParaRPr lang="en-US" sz="2800" b="1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18456" y="1922107"/>
            <a:ext cx="10552923" cy="4525346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 smtClean="0"/>
              <a:t>1.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 </a:t>
            </a:r>
            <a:r>
              <a:rPr lang="ro-RO" dirty="0" err="1" smtClean="0"/>
              <a:t>Inscriere</a:t>
            </a:r>
            <a:r>
              <a:rPr lang="ro-RO" dirty="0" smtClean="0"/>
              <a:t> pe platforma  SEG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 Căutare curs în funcție de cele 3 obiective ale acreditării și nevoia de formare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Depunere dosar </a:t>
            </a:r>
            <a:r>
              <a:rPr lang="ro-RO" dirty="0" smtClean="0"/>
              <a:t>de formare conform procedurii de selecție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Pregătirea logistică, lingvistică și culturală (cu sprijinul  liderului de consorțiu) a mobilității</a:t>
            </a:r>
          </a:p>
          <a:p>
            <a:pPr algn="l"/>
            <a:endParaRPr lang="ro-RO" dirty="0" smtClean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9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2537927" y="513185"/>
            <a:ext cx="5346440" cy="858415"/>
          </a:xfrm>
        </p:spPr>
        <p:txBody>
          <a:bodyPr>
            <a:normAutofit/>
          </a:bodyPr>
          <a:lstStyle/>
          <a:p>
            <a:r>
              <a:rPr lang="ro-RO" sz="2800" b="1" dirty="0" smtClean="0"/>
              <a:t>Etapele mobilității </a:t>
            </a:r>
            <a:endParaRPr lang="en-US" sz="2800" b="1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83771" y="1688841"/>
            <a:ext cx="9884229" cy="4338735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 smtClean="0"/>
              <a:t>2.</a:t>
            </a:r>
            <a:endParaRPr lang="ro-RO" sz="3600" b="1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/>
              <a:t> </a:t>
            </a:r>
            <a:r>
              <a:rPr lang="ro-RO" dirty="0" smtClean="0"/>
              <a:t>Semnare contract </a:t>
            </a:r>
            <a:r>
              <a:rPr lang="ro-RO" dirty="0" smtClean="0"/>
              <a:t>de </a:t>
            </a:r>
            <a:r>
              <a:rPr lang="ro-RO" dirty="0" smtClean="0"/>
              <a:t>mobilitate și contract de formare</a:t>
            </a:r>
            <a:endParaRPr lang="ro-RO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Efectuarea mobilității</a:t>
            </a:r>
            <a:endParaRPr lang="ro-RO" dirty="0"/>
          </a:p>
          <a:p>
            <a:pPr algn="l"/>
            <a:r>
              <a:rPr lang="ro-RO" dirty="0" smtClean="0"/>
              <a:t>Documentele </a:t>
            </a:r>
            <a:r>
              <a:rPr lang="ro-RO" dirty="0" smtClean="0"/>
              <a:t>obligatorii de decontare: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certificatul de </a:t>
            </a: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participare </a:t>
            </a:r>
            <a:endParaRPr lang="ro-R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certificatul de mobilitate EUROPASS</a:t>
            </a:r>
            <a:r>
              <a:rPr lang="ro-RO" dirty="0" smtClean="0"/>
              <a:t>, </a:t>
            </a: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factura si chitanța </a:t>
            </a:r>
            <a:r>
              <a:rPr lang="ro-RO" dirty="0" smtClean="0"/>
              <a:t>pentru achiziția biletului de avion/autocar/tren în care se menționează  Erasmus -  </a:t>
            </a:r>
            <a:r>
              <a:rPr lang="ro-RO" sz="2200" dirty="0" smtClean="0">
                <a:solidFill>
                  <a:schemeClr val="accent1">
                    <a:lumMod val="50000"/>
                  </a:schemeClr>
                </a:solidFill>
              </a:rPr>
              <a:t>Nr</a:t>
            </a:r>
            <a:r>
              <a:rPr lang="ro-RO" sz="2200" dirty="0">
                <a:solidFill>
                  <a:schemeClr val="accent1">
                    <a:lumMod val="50000"/>
                  </a:schemeClr>
                </a:solidFill>
              </a:rPr>
              <a:t>. contract : </a:t>
            </a:r>
            <a:r>
              <a:rPr lang="ro-RO" sz="2200" dirty="0" smtClean="0">
                <a:solidFill>
                  <a:schemeClr val="accent1">
                    <a:lumMod val="50000"/>
                  </a:schemeClr>
                </a:solidFill>
              </a:rPr>
              <a:t>2021-1-RO01-KA121-SCH-000011105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sz="2200" dirty="0" smtClean="0">
                <a:solidFill>
                  <a:schemeClr val="accent1">
                    <a:lumMod val="75000"/>
                  </a:schemeClr>
                </a:solidFill>
              </a:rPr>
              <a:t>factura pentru Taxa de curs </a:t>
            </a:r>
            <a:endParaRPr lang="ro-RO" sz="22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o-RO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3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800197"/>
          </a:xfrm>
        </p:spPr>
        <p:txBody>
          <a:bodyPr>
            <a:normAutofit/>
          </a:bodyPr>
          <a:lstStyle/>
          <a:p>
            <a:r>
              <a:rPr lang="ro-RO" sz="2800" b="1" dirty="0" smtClean="0"/>
              <a:t>Etapele mobilității </a:t>
            </a:r>
            <a:endParaRPr lang="en-US" sz="2800" b="1" dirty="0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1850" y="2827177"/>
            <a:ext cx="10515600" cy="3262474"/>
          </a:xfrm>
        </p:spPr>
        <p:txBody>
          <a:bodyPr/>
          <a:lstStyle/>
          <a:p>
            <a:r>
              <a:rPr lang="ro-RO" sz="2800" b="1" dirty="0" smtClean="0">
                <a:solidFill>
                  <a:schemeClr val="tx1"/>
                </a:solidFill>
              </a:rPr>
              <a:t>3.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Elaborare raport mobilitate</a:t>
            </a:r>
            <a:endParaRPr lang="ro-RO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Diseminare </a:t>
            </a:r>
            <a:endParaRPr lang="ro-RO" dirty="0" smtClean="0">
              <a:solidFill>
                <a:schemeClr val="tx1"/>
              </a:solidFill>
            </a:endParaRPr>
          </a:p>
          <a:p>
            <a:r>
              <a:rPr lang="ro-RO" dirty="0" smtClean="0">
                <a:solidFill>
                  <a:schemeClr val="tx1"/>
                </a:solidFill>
              </a:rPr>
              <a:t>	Documente </a:t>
            </a:r>
            <a:r>
              <a:rPr lang="ro-RO" dirty="0" smtClean="0">
                <a:solidFill>
                  <a:schemeClr val="tx1"/>
                </a:solidFill>
              </a:rPr>
              <a:t>de diseminare (tabele nominale de participare, articol, </a:t>
            </a:r>
            <a:r>
              <a:rPr lang="ro-RO" dirty="0" smtClean="0">
                <a:solidFill>
                  <a:schemeClr val="tx1"/>
                </a:solidFill>
              </a:rPr>
              <a:t>procese-	verbale</a:t>
            </a:r>
            <a:r>
              <a:rPr lang="ro-RO" dirty="0" smtClean="0">
                <a:solidFill>
                  <a:schemeClr val="tx1"/>
                </a:solidFill>
              </a:rPr>
              <a:t>, etc)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Optimizarea PDI (pentru </a:t>
            </a:r>
            <a:r>
              <a:rPr lang="ro-RO" dirty="0" smtClean="0">
                <a:solidFill>
                  <a:schemeClr val="tx1"/>
                </a:solidFill>
              </a:rPr>
              <a:t>școlile </a:t>
            </a:r>
            <a:r>
              <a:rPr lang="ro-RO" dirty="0" smtClean="0">
                <a:solidFill>
                  <a:schemeClr val="tx1"/>
                </a:solidFill>
              </a:rPr>
              <a:t>din </a:t>
            </a:r>
            <a:r>
              <a:rPr lang="ro-RO" dirty="0" smtClean="0">
                <a:solidFill>
                  <a:schemeClr val="tx1"/>
                </a:solidFill>
              </a:rPr>
              <a:t>consorțiu</a:t>
            </a:r>
            <a:r>
              <a:rPr lang="ro-RO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Optimizare/Dezvoltare strategie </a:t>
            </a:r>
            <a:r>
              <a:rPr lang="ro-RO" dirty="0" smtClean="0">
                <a:solidFill>
                  <a:schemeClr val="tx1"/>
                </a:solidFill>
              </a:rPr>
              <a:t>ISJ ( pentru liderul de consorțiu)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393" y="401158"/>
            <a:ext cx="2960509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24" y="481732"/>
            <a:ext cx="913871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452</Words>
  <Application>Microsoft Office PowerPoint</Application>
  <PresentationFormat>Widescreen</PresentationFormat>
  <Paragraphs>81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Times New Roman</vt:lpstr>
      <vt:lpstr>Wingdings</vt:lpstr>
      <vt:lpstr>Office Theme</vt:lpstr>
      <vt:lpstr>Acreditare Erasmus în domeniul educației școlare Cod acreditare: 2020-1-RO01-KA120-SCH-095616 Perioada de acreditare: 1.03.2021-31.12.2027 Nr. contract : 2021-1-RO01-KA121-SCH-000011105</vt:lpstr>
      <vt:lpstr>Obiective  </vt:lpstr>
      <vt:lpstr>Activități</vt:lpstr>
      <vt:lpstr>Standardele de calitate Erasmus</vt:lpstr>
      <vt:lpstr>PowerPoint Presentation</vt:lpstr>
      <vt:lpstr>1.Catalog cursuri/proiecte de parteneriat (SEG)  2.Certificare mobilitate 3.Proiecte on line 4. Platformă de învățare pentru adulți</vt:lpstr>
      <vt:lpstr>Etapele mobilității   </vt:lpstr>
      <vt:lpstr>Etapele mobilității </vt:lpstr>
      <vt:lpstr>Etapele mobilității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Acreditare Erasmus în domeniul educației școlare Cod acreditare: 2020-1-RO01-KA120-SCH-095616 Perioada de acreditare: 1.03.2021-31.12.20207</dc:title>
  <dc:creator>Anca Voineag</dc:creator>
  <cp:lastModifiedBy>Anca Voineag</cp:lastModifiedBy>
  <cp:revision>40</cp:revision>
  <dcterms:created xsi:type="dcterms:W3CDTF">2021-12-08T12:31:21Z</dcterms:created>
  <dcterms:modified xsi:type="dcterms:W3CDTF">2022-10-21T11:48:02Z</dcterms:modified>
</cp:coreProperties>
</file>